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Amatic SC" pitchFamily="2" charset="-79"/>
      <p:regular r:id="rId15"/>
      <p:bold r:id="rId16"/>
    </p:embeddedFont>
    <p:embeddedFont>
      <p:font typeface="Bebas Neue" panose="020B0606020202050201" pitchFamily="34" charset="0"/>
      <p:regular r:id="rId17"/>
    </p:embeddedFont>
    <p:embeddedFont>
      <p:font typeface="DM Sans" pitchFamily="2" charset="77"/>
      <p:regular r:id="rId18"/>
      <p:bold r:id="rId19"/>
      <p:italic r:id="rId20"/>
      <p:boldItalic r:id="rId21"/>
    </p:embeddedFont>
    <p:embeddedFont>
      <p:font typeface="Inter" panose="02000503000000020004" pitchFamily="2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97" d="100"/>
          <a:sy n="97" d="100"/>
        </p:scale>
        <p:origin x="8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/>
              <a:t>‹#›</a:t>
            </a:fld>
            <a:endParaRPr sz="1200" b="0" i="0" u="none" strike="noStrike" cap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4d123694ad_0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560" y="1097280"/>
            <a:ext cx="7315200" cy="548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4d123694ad_0_1171:notes"/>
          <p:cNvSpPr txBox="1">
            <a:spLocks noGrp="1"/>
          </p:cNvSpPr>
          <p:nvPr>
            <p:ph type="body" idx="1"/>
          </p:nvPr>
        </p:nvSpPr>
        <p:spPr>
          <a:xfrm>
            <a:off x="822960" y="6949440"/>
            <a:ext cx="6583800" cy="658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826377c7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3826377c79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3826377c79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d123694a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560" y="1097280"/>
            <a:ext cx="7315200" cy="548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4d123694ad_0_4:notes"/>
          <p:cNvSpPr txBox="1">
            <a:spLocks noGrp="1"/>
          </p:cNvSpPr>
          <p:nvPr>
            <p:ph type="body" idx="1"/>
          </p:nvPr>
        </p:nvSpPr>
        <p:spPr>
          <a:xfrm>
            <a:off x="822960" y="6949440"/>
            <a:ext cx="6583800" cy="658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4d123694ad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560" y="1097280"/>
            <a:ext cx="7315200" cy="548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4d123694ad_0_391:notes"/>
          <p:cNvSpPr txBox="1">
            <a:spLocks noGrp="1"/>
          </p:cNvSpPr>
          <p:nvPr>
            <p:ph type="body" idx="1"/>
          </p:nvPr>
        </p:nvSpPr>
        <p:spPr>
          <a:xfrm>
            <a:off x="822960" y="6949440"/>
            <a:ext cx="6583800" cy="658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d123694ad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560" y="1097280"/>
            <a:ext cx="7315200" cy="548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d123694ad_0_403:notes"/>
          <p:cNvSpPr txBox="1">
            <a:spLocks noGrp="1"/>
          </p:cNvSpPr>
          <p:nvPr>
            <p:ph type="body" idx="1"/>
          </p:nvPr>
        </p:nvSpPr>
        <p:spPr>
          <a:xfrm>
            <a:off x="822960" y="6949440"/>
            <a:ext cx="6583800" cy="658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4d123694ad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560" y="1097280"/>
            <a:ext cx="7315200" cy="548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4d123694ad_0_788:notes"/>
          <p:cNvSpPr txBox="1">
            <a:spLocks noGrp="1"/>
          </p:cNvSpPr>
          <p:nvPr>
            <p:ph type="body" idx="1"/>
          </p:nvPr>
        </p:nvSpPr>
        <p:spPr>
          <a:xfrm>
            <a:off x="822960" y="6949440"/>
            <a:ext cx="6583800" cy="658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d123694ad_0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560" y="1097280"/>
            <a:ext cx="7315200" cy="548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4d123694ad_0_795:notes"/>
          <p:cNvSpPr txBox="1">
            <a:spLocks noGrp="1"/>
          </p:cNvSpPr>
          <p:nvPr>
            <p:ph type="body" idx="1"/>
          </p:nvPr>
        </p:nvSpPr>
        <p:spPr>
          <a:xfrm>
            <a:off x="822960" y="6949440"/>
            <a:ext cx="6583800" cy="658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master">
  <p:cSld name="Slide 1 mast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75" tIns="146275" rIns="146275" bIns="14627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75" tIns="146275" rIns="146275" bIns="146275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75" tIns="146275" rIns="146275" bIns="146275" anchor="ctr" anchorCtr="0">
            <a:noAutofit/>
          </a:bodyPr>
          <a:lstStyle>
            <a:lvl1pPr lvl="0">
              <a:buNone/>
              <a:defRPr sz="2200"/>
            </a:lvl1pPr>
            <a:lvl2pPr lvl="1">
              <a:buNone/>
              <a:defRPr sz="2200"/>
            </a:lvl2pPr>
            <a:lvl3pPr lvl="2">
              <a:buNone/>
              <a:defRPr sz="2200"/>
            </a:lvl3pPr>
            <a:lvl4pPr lvl="3">
              <a:buNone/>
              <a:defRPr sz="2200"/>
            </a:lvl4pPr>
            <a:lvl5pPr lvl="4">
              <a:buNone/>
              <a:defRPr sz="2200"/>
            </a:lvl5pPr>
            <a:lvl6pPr lvl="5">
              <a:buNone/>
              <a:defRPr sz="2200"/>
            </a:lvl6pPr>
            <a:lvl7pPr lvl="6">
              <a:buNone/>
              <a:defRPr sz="2200"/>
            </a:lvl7pPr>
            <a:lvl8pPr lvl="7">
              <a:buNone/>
              <a:defRPr sz="2200"/>
            </a:lvl8pPr>
            <a:lvl9pPr lvl="8">
              <a:buNone/>
              <a:defRPr sz="2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 master">
  <p:cSld name="Slide 5 mast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master">
  <p:cSld name="Slide 6 mast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 master">
  <p:cSld name="Slide 7 mast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 master">
  <p:cSld name="Slide 8 mast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g"/><Relationship Id="rId4" Type="http://schemas.openxmlformats.org/officeDocument/2006/relationships/hyperlink" Target="https://cassgalleas.wordpress.com/2021/06/19/easy-cactus-opuntia-microdasys-drawing-how-to-draw-step-by-step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ret1L0d3y8oQDZUIc64wLD7pZg8BxXFj/view?usp=drive_lin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hyperlink" Target="https://docs.google.com/presentation/d/10G7VABYO7ww1AWNTHHem9td_M5afjzrD8SHbSVT_BFE/edit?usp=shar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/>
          <p:nvPr/>
        </p:nvSpPr>
        <p:spPr>
          <a:xfrm>
            <a:off x="6395799" y="5435203"/>
            <a:ext cx="131683" cy="9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Inter"/>
              <a:buNone/>
            </a:pPr>
            <a:r>
              <a:rPr lang="en-US" sz="75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AS</a:t>
            </a:r>
            <a:endParaRPr sz="750" b="0" i="0" u="none" strike="noStrike" cap="non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27CC5B-6E75-CD7C-BFE2-B59469C4240B}"/>
              </a:ext>
            </a:extLst>
          </p:cNvPr>
          <p:cNvSpPr/>
          <p:nvPr/>
        </p:nvSpPr>
        <p:spPr>
          <a:xfrm>
            <a:off x="-1" y="0"/>
            <a:ext cx="7421217" cy="822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693848-7D13-3772-DBF8-31462C985C35}"/>
              </a:ext>
            </a:extLst>
          </p:cNvPr>
          <p:cNvSpPr/>
          <p:nvPr/>
        </p:nvSpPr>
        <p:spPr>
          <a:xfrm>
            <a:off x="0" y="4997503"/>
            <a:ext cx="7421216" cy="1804308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129;p25">
            <a:extLst>
              <a:ext uri="{FF2B5EF4-FFF2-40B4-BE49-F238E27FC236}">
                <a16:creationId xmlns:a16="http://schemas.microsoft.com/office/drawing/2014/main" id="{08F12136-8EB4-3F41-33F9-65FEE70B8B51}"/>
              </a:ext>
            </a:extLst>
          </p:cNvPr>
          <p:cNvSpPr txBox="1"/>
          <p:nvPr/>
        </p:nvSpPr>
        <p:spPr>
          <a:xfrm>
            <a:off x="1258602" y="5124060"/>
            <a:ext cx="4578656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bg1"/>
                </a:solidFill>
                <a:latin typeface="Amatic SC"/>
                <a:ea typeface="Amatic SC"/>
                <a:cs typeface="Amatic SC"/>
                <a:sym typeface="Amatic SC"/>
              </a:rPr>
              <a:t>L</a:t>
            </a:r>
            <a:r>
              <a:rPr lang="en" sz="7200" b="1" dirty="0" err="1">
                <a:solidFill>
                  <a:schemeClr val="bg1"/>
                </a:solidFill>
                <a:latin typeface="Amatic SC"/>
                <a:ea typeface="Amatic SC"/>
                <a:cs typeface="Amatic SC"/>
                <a:sym typeface="Amatic SC"/>
              </a:rPr>
              <a:t>ine</a:t>
            </a:r>
            <a:r>
              <a:rPr lang="en" sz="7200" b="1" dirty="0">
                <a:solidFill>
                  <a:schemeClr val="bg1"/>
                </a:solidFill>
                <a:latin typeface="Amatic SC"/>
                <a:ea typeface="Amatic SC"/>
                <a:cs typeface="Amatic SC"/>
                <a:sym typeface="Amatic SC"/>
              </a:rPr>
              <a:t> and tone</a:t>
            </a:r>
            <a:endParaRPr sz="2800" b="1" dirty="0">
              <a:solidFill>
                <a:schemeClr val="bg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45" name="Google Shape;45;p12"/>
          <p:cNvSpPr/>
          <p:nvPr/>
        </p:nvSpPr>
        <p:spPr>
          <a:xfrm>
            <a:off x="-2" y="1315915"/>
            <a:ext cx="7421216" cy="405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1750"/>
              <a:buFont typeface="Inter"/>
              <a:buNone/>
            </a:pPr>
            <a:r>
              <a:rPr lang="en-US" sz="8800" dirty="0">
                <a:solidFill>
                  <a:srgbClr val="DD7E6B"/>
                </a:solidFill>
                <a:latin typeface="Bebas Neue"/>
                <a:ea typeface="Bebas Neue"/>
                <a:cs typeface="Bebas Neue"/>
                <a:sym typeface="Bebas Neue"/>
              </a:rPr>
              <a:t>Elements </a:t>
            </a:r>
            <a:br>
              <a:rPr lang="en-US" sz="8800" dirty="0">
                <a:solidFill>
                  <a:srgbClr val="DD7E6B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 sz="8800" dirty="0">
                <a:solidFill>
                  <a:srgbClr val="DD7E6B"/>
                </a:solidFill>
                <a:latin typeface="Bebas Neue"/>
                <a:ea typeface="Bebas Neue"/>
                <a:cs typeface="Bebas Neue"/>
                <a:sym typeface="Bebas Neue"/>
              </a:rPr>
              <a:t>of visual art</a:t>
            </a:r>
            <a:endParaRPr sz="8800" dirty="0">
              <a:solidFill>
                <a:srgbClr val="DD7E6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" name="Google Shape;102;p16">
            <a:extLst>
              <a:ext uri="{FF2B5EF4-FFF2-40B4-BE49-F238E27FC236}">
                <a16:creationId xmlns:a16="http://schemas.microsoft.com/office/drawing/2014/main" id="{859AF2AB-D805-4CEA-8F52-E3CF91329FA1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2495" b="68788"/>
          <a:stretch/>
        </p:blipFill>
        <p:spPr>
          <a:xfrm>
            <a:off x="8526509" y="1045316"/>
            <a:ext cx="5446960" cy="255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8;p16">
            <a:extLst>
              <a:ext uri="{FF2B5EF4-FFF2-40B4-BE49-F238E27FC236}">
                <a16:creationId xmlns:a16="http://schemas.microsoft.com/office/drawing/2014/main" id="{68544896-61AA-23E8-C5AA-0C90188A36DE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61219" b="6395"/>
          <a:stretch/>
        </p:blipFill>
        <p:spPr>
          <a:xfrm>
            <a:off x="8526509" y="3992068"/>
            <a:ext cx="5446960" cy="2880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3493510" y="522930"/>
            <a:ext cx="7643400" cy="8856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Other types of mark making</a:t>
            </a:r>
            <a:endParaRPr sz="4500"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4220550" y="6130310"/>
            <a:ext cx="5672100" cy="15510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You can create quite a variety of textures and patterns with different marks. These drawings will not be looking absolutely realistic, but they still will convey the idea of space and depth. </a:t>
            </a:r>
            <a:endParaRPr sz="1900"/>
          </a:p>
        </p:txBody>
      </p:sp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 l="8253" r="6567" b="51114"/>
          <a:stretch/>
        </p:blipFill>
        <p:spPr>
          <a:xfrm>
            <a:off x="2910128" y="1917710"/>
            <a:ext cx="4460183" cy="3764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 l="8253" t="49049" r="6567"/>
          <a:stretch/>
        </p:blipFill>
        <p:spPr>
          <a:xfrm>
            <a:off x="7440883" y="1917724"/>
            <a:ext cx="4279388" cy="3764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/>
          <p:nvPr/>
        </p:nvSpPr>
        <p:spPr>
          <a:xfrm>
            <a:off x="793800" y="892525"/>
            <a:ext cx="5460300" cy="23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4450"/>
              <a:buFont typeface="DM Sans"/>
              <a:buNone/>
            </a:pPr>
            <a:r>
              <a:rPr lang="en-US" sz="445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Project 1: </a:t>
            </a:r>
            <a:endParaRPr sz="4450" b="0" i="0" u="none" strike="noStrike" cap="none">
              <a:solidFill>
                <a:srgbClr val="16161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4450"/>
              <a:buFont typeface="DM Sans"/>
              <a:buNone/>
            </a:pPr>
            <a:r>
              <a:rPr lang="en-US" sz="4450">
                <a:solidFill>
                  <a:srgbClr val="DD7E6B"/>
                </a:solidFill>
                <a:latin typeface="Bebas Neue"/>
                <a:ea typeface="Bebas Neue"/>
                <a:cs typeface="Bebas Neue"/>
                <a:sym typeface="Bebas Neue"/>
              </a:rPr>
              <a:t>Linear drawing of a potted plant (cactus)</a:t>
            </a:r>
            <a:endParaRPr sz="4450" i="0" u="none" strike="noStrike" cap="none">
              <a:solidFill>
                <a:srgbClr val="DD7E6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793790" y="366402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1530906" y="366402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2200"/>
              <a:buFont typeface="DM Sans"/>
              <a:buNone/>
            </a:pPr>
            <a:r>
              <a:rPr lang="en-US" sz="2200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Reason for the choice</a:t>
            </a:r>
            <a:r>
              <a:rPr lang="en-US" sz="220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2200" b="0" i="0" u="none" strike="noStrike" cap="none"/>
          </a:p>
        </p:txBody>
      </p:sp>
      <p:sp>
        <p:nvSpPr>
          <p:cNvPr id="174" name="Google Shape;174;p22"/>
          <p:cNvSpPr/>
          <p:nvPr/>
        </p:nvSpPr>
        <p:spPr>
          <a:xfrm>
            <a:off x="1530949" y="4096950"/>
            <a:ext cx="24366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1750"/>
              <a:buFont typeface="Inter"/>
              <a:buNone/>
            </a:pPr>
            <a:r>
              <a:rPr lang="en-US" sz="1750">
                <a:solidFill>
                  <a:srgbClr val="161613"/>
                </a:solidFill>
                <a:latin typeface="Inter"/>
                <a:ea typeface="Inter"/>
                <a:cs typeface="Inter"/>
                <a:sym typeface="Inter"/>
              </a:rPr>
              <a:t>S</a:t>
            </a:r>
            <a:r>
              <a:rPr lang="en-US" sz="1750" b="0" i="0" u="none" strike="noStrike" cap="none">
                <a:solidFill>
                  <a:srgbClr val="161613"/>
                </a:solidFill>
                <a:latin typeface="Inter"/>
                <a:ea typeface="Inter"/>
                <a:cs typeface="Inter"/>
                <a:sym typeface="Inter"/>
              </a:rPr>
              <a:t>imple subject with distinct shapes and details to practice drawing techniques with pencil lines.</a:t>
            </a:r>
            <a:endParaRPr sz="1750" b="0" i="0" u="none" strike="noStrike" cap="none"/>
          </a:p>
        </p:txBody>
      </p:sp>
      <p:sp>
        <p:nvSpPr>
          <p:cNvPr id="175" name="Google Shape;175;p22"/>
          <p:cNvSpPr/>
          <p:nvPr/>
        </p:nvSpPr>
        <p:spPr>
          <a:xfrm>
            <a:off x="838217" y="5733954"/>
            <a:ext cx="510300" cy="510300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1575333" y="5733954"/>
            <a:ext cx="29277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2200"/>
              <a:buFont typeface="DM Sans"/>
              <a:buNone/>
            </a:pPr>
            <a:r>
              <a:rPr lang="en-US" sz="220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Technique Application</a:t>
            </a:r>
            <a:endParaRPr sz="2200" b="0" i="0" u="none" strike="noStrike" cap="none"/>
          </a:p>
        </p:txBody>
      </p:sp>
      <p:sp>
        <p:nvSpPr>
          <p:cNvPr id="177" name="Google Shape;177;p22"/>
          <p:cNvSpPr/>
          <p:nvPr/>
        </p:nvSpPr>
        <p:spPr>
          <a:xfrm>
            <a:off x="1629508" y="6166878"/>
            <a:ext cx="29277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1750"/>
              <a:buFont typeface="Inter"/>
              <a:buNone/>
            </a:pPr>
            <a:r>
              <a:rPr lang="en-US" sz="1750">
                <a:solidFill>
                  <a:srgbClr val="161613"/>
                </a:solidFill>
                <a:latin typeface="Inter"/>
                <a:ea typeface="Inter"/>
                <a:cs typeface="Inter"/>
                <a:sym typeface="Inter"/>
              </a:rPr>
              <a:t>Apply</a:t>
            </a:r>
            <a:r>
              <a:rPr lang="en-US" sz="1750" b="0" i="0" u="none" strike="noStrike" cap="none">
                <a:solidFill>
                  <a:srgbClr val="161613"/>
                </a:solidFill>
                <a:latin typeface="Inter"/>
                <a:ea typeface="Inter"/>
                <a:cs typeface="Inter"/>
                <a:sym typeface="Inter"/>
              </a:rPr>
              <a:t> contour, gesture, and hatching in your sketch.</a:t>
            </a:r>
            <a:endParaRPr sz="1750" b="0" i="0" u="none" strike="noStrike" cap="none"/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4875" y="74897"/>
            <a:ext cx="3229325" cy="425464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1116500" y="6990850"/>
            <a:ext cx="495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See also: </a:t>
            </a:r>
            <a:r>
              <a:rPr lang="en-US" sz="13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Easy Cactus Drawing Tutorial</a:t>
            </a:r>
            <a:endParaRPr sz="1350">
              <a:solidFill>
                <a:srgbClr val="202124"/>
              </a:solidFill>
              <a:highlight>
                <a:srgbClr val="FFFFFF"/>
              </a:highlight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80" name="Google Shape;180;p22" title="IMG_181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54876" y="4534138"/>
            <a:ext cx="3229325" cy="32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/>
          <p:nvPr/>
        </p:nvSpPr>
        <p:spPr>
          <a:xfrm>
            <a:off x="838225" y="542975"/>
            <a:ext cx="8895000" cy="17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4450"/>
              <a:buFont typeface="DM Sans"/>
              <a:buNone/>
            </a:pPr>
            <a:r>
              <a:rPr lang="en-US" sz="445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Project </a:t>
            </a:r>
            <a:r>
              <a:rPr lang="en-US" sz="4450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lang="en-US" sz="445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endParaRPr sz="4450" b="0" i="0" u="none" strike="noStrike" cap="none">
              <a:solidFill>
                <a:srgbClr val="16161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4450"/>
              <a:buFont typeface="DM Sans"/>
              <a:buNone/>
            </a:pPr>
            <a:r>
              <a:rPr lang="en-US" sz="4450">
                <a:solidFill>
                  <a:srgbClr val="DD7E6B"/>
                </a:solidFill>
                <a:latin typeface="Bebas Neue"/>
                <a:ea typeface="Bebas Neue"/>
                <a:cs typeface="Bebas Neue"/>
                <a:sym typeface="Bebas Neue"/>
              </a:rPr>
              <a:t>gesture sketches of natural objects</a:t>
            </a:r>
            <a:endParaRPr sz="4450">
              <a:solidFill>
                <a:srgbClr val="DD7E6B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4450"/>
              <a:buFont typeface="DM Sans"/>
              <a:buNone/>
            </a:pPr>
            <a:r>
              <a:rPr lang="en-US" sz="4450">
                <a:solidFill>
                  <a:srgbClr val="DD7E6B"/>
                </a:solidFill>
                <a:latin typeface="Bebas Neue"/>
                <a:ea typeface="Bebas Neue"/>
                <a:cs typeface="Bebas Neue"/>
                <a:sym typeface="Bebas Neue"/>
              </a:rPr>
              <a:t>learn to draw through Nature journaling</a:t>
            </a:r>
            <a:endParaRPr sz="4450">
              <a:solidFill>
                <a:srgbClr val="DD7E6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793790" y="3664029"/>
            <a:ext cx="510300" cy="510300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3"/>
          <p:cNvSpPr/>
          <p:nvPr/>
        </p:nvSpPr>
        <p:spPr>
          <a:xfrm>
            <a:off x="1530906" y="3664029"/>
            <a:ext cx="2835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2200"/>
              <a:buFont typeface="DM Sans"/>
              <a:buNone/>
            </a:pPr>
            <a:r>
              <a:rPr lang="en-US" sz="2200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Reason for the choice</a:t>
            </a:r>
            <a:r>
              <a:rPr lang="en-US" sz="220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2200" b="0" i="0" u="none" strike="noStrike" cap="none"/>
          </a:p>
        </p:txBody>
      </p:sp>
      <p:sp>
        <p:nvSpPr>
          <p:cNvPr id="189" name="Google Shape;189;p23"/>
          <p:cNvSpPr/>
          <p:nvPr/>
        </p:nvSpPr>
        <p:spPr>
          <a:xfrm>
            <a:off x="1530950" y="4096950"/>
            <a:ext cx="34437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1750"/>
              <a:buFont typeface="Inter"/>
              <a:buNone/>
            </a:pPr>
            <a:r>
              <a:rPr lang="en-US" sz="1750">
                <a:solidFill>
                  <a:srgbClr val="161613"/>
                </a:solidFill>
                <a:latin typeface="Inter"/>
                <a:ea typeface="Inter"/>
                <a:cs typeface="Inter"/>
                <a:sym typeface="Inter"/>
              </a:rPr>
              <a:t>Practice contour drawing; develop line sensitivity. Developing eye-hand coordination for drawing from observation. </a:t>
            </a:r>
            <a:endParaRPr sz="1750" b="0" i="0" u="none" strike="noStrike" cap="none"/>
          </a:p>
        </p:txBody>
      </p:sp>
      <p:sp>
        <p:nvSpPr>
          <p:cNvPr id="190" name="Google Shape;190;p23"/>
          <p:cNvSpPr/>
          <p:nvPr/>
        </p:nvSpPr>
        <p:spPr>
          <a:xfrm>
            <a:off x="838217" y="5733954"/>
            <a:ext cx="510300" cy="510300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3"/>
          <p:cNvSpPr/>
          <p:nvPr/>
        </p:nvSpPr>
        <p:spPr>
          <a:xfrm>
            <a:off x="1575333" y="5733954"/>
            <a:ext cx="29277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2200"/>
              <a:buFont typeface="DM Sans"/>
              <a:buNone/>
            </a:pPr>
            <a:r>
              <a:rPr lang="en-US" sz="220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Technique Application</a:t>
            </a:r>
            <a:endParaRPr sz="2200" b="0" i="0" u="none" strike="noStrike" cap="none"/>
          </a:p>
        </p:txBody>
      </p:sp>
      <p:sp>
        <p:nvSpPr>
          <p:cNvPr id="192" name="Google Shape;192;p23"/>
          <p:cNvSpPr/>
          <p:nvPr/>
        </p:nvSpPr>
        <p:spPr>
          <a:xfrm>
            <a:off x="1629508" y="6166878"/>
            <a:ext cx="29277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1750"/>
              <a:buFont typeface="Inter"/>
              <a:buNone/>
            </a:pPr>
            <a:r>
              <a:rPr lang="en-US" sz="1750">
                <a:solidFill>
                  <a:srgbClr val="161613"/>
                </a:solidFill>
                <a:latin typeface="Inter"/>
                <a:ea typeface="Inter"/>
                <a:cs typeface="Inter"/>
                <a:sym typeface="Inter"/>
              </a:rPr>
              <a:t>Apply</a:t>
            </a:r>
            <a:r>
              <a:rPr lang="en-US" sz="1750" b="0" i="0" u="none" strike="noStrike" cap="none">
                <a:solidFill>
                  <a:srgbClr val="161613"/>
                </a:solidFill>
                <a:latin typeface="Inter"/>
                <a:ea typeface="Inter"/>
                <a:cs typeface="Inter"/>
                <a:sym typeface="Inter"/>
              </a:rPr>
              <a:t> contour, gesture, and hatching in your sketch.</a:t>
            </a:r>
            <a:endParaRPr sz="1750" b="0" i="0" u="none" strike="noStrike" cap="none"/>
          </a:p>
        </p:txBody>
      </p:sp>
      <p:sp>
        <p:nvSpPr>
          <p:cNvPr id="193" name="Google Shape;193;p23"/>
          <p:cNvSpPr txBox="1"/>
          <p:nvPr/>
        </p:nvSpPr>
        <p:spPr>
          <a:xfrm>
            <a:off x="1575325" y="6892575"/>
            <a:ext cx="476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of nature sketch: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chestnut sketch.jpeg</a:t>
            </a:r>
            <a:r>
              <a:rPr lang="en-US"/>
              <a:t> </a:t>
            </a:r>
            <a:endParaRPr/>
          </a:p>
        </p:txBody>
      </p:sp>
      <p:sp>
        <p:nvSpPr>
          <p:cNvPr id="194" name="Google Shape;194;p23"/>
          <p:cNvSpPr txBox="1"/>
          <p:nvPr/>
        </p:nvSpPr>
        <p:spPr>
          <a:xfrm>
            <a:off x="1686575" y="7410650"/>
            <a:ext cx="496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See also: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What is Nature Journaling</a:t>
            </a:r>
            <a:r>
              <a:rPr lang="en-US"/>
              <a:t> </a:t>
            </a:r>
            <a:endParaRPr/>
          </a:p>
        </p:txBody>
      </p:sp>
      <p:pic>
        <p:nvPicPr>
          <p:cNvPr id="195" name="Google Shape;19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4000" y="3399950"/>
            <a:ext cx="6049901" cy="453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6280190" y="1807012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4450"/>
              <a:buFont typeface="DM Sans"/>
              <a:buNone/>
            </a:pPr>
            <a:r>
              <a:rPr lang="en-US" sz="445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Objectives</a:t>
            </a:r>
            <a:endParaRPr sz="4450" b="0" i="0" u="none" strike="noStrike" cap="none"/>
          </a:p>
        </p:txBody>
      </p:sp>
      <p:sp>
        <p:nvSpPr>
          <p:cNvPr id="54" name="Google Shape;54;p13"/>
          <p:cNvSpPr/>
          <p:nvPr/>
        </p:nvSpPr>
        <p:spPr>
          <a:xfrm>
            <a:off x="6280190" y="2855952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EDEB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6507004" y="308276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2200"/>
              <a:buFont typeface="DM Sans"/>
              <a:buNone/>
            </a:pPr>
            <a:r>
              <a:rPr lang="en-US" sz="2200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Contour and shading</a:t>
            </a:r>
            <a:endParaRPr sz="2200" b="0" i="0" u="none" strike="noStrike" cap="none"/>
          </a:p>
        </p:txBody>
      </p:sp>
      <p:sp>
        <p:nvSpPr>
          <p:cNvPr id="56" name="Google Shape;56;p13"/>
          <p:cNvSpPr/>
          <p:nvPr/>
        </p:nvSpPr>
        <p:spPr>
          <a:xfrm>
            <a:off x="6507004" y="3573185"/>
            <a:ext cx="3211235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1750"/>
              <a:buFont typeface="Inter"/>
              <a:buNone/>
            </a:pPr>
            <a:r>
              <a:rPr lang="en-US" sz="1750">
                <a:solidFill>
                  <a:srgbClr val="161613"/>
                </a:solidFill>
                <a:latin typeface="Inter"/>
                <a:ea typeface="Inter"/>
                <a:cs typeface="Inter"/>
                <a:sym typeface="Inter"/>
              </a:rPr>
              <a:t>Know the techniques to create line/ contour drawings</a:t>
            </a:r>
            <a:endParaRPr sz="1750" b="0" i="0" u="none" strike="noStrike" cap="none"/>
          </a:p>
        </p:txBody>
      </p:sp>
      <p:sp>
        <p:nvSpPr>
          <p:cNvPr id="57" name="Google Shape;57;p13"/>
          <p:cNvSpPr/>
          <p:nvPr/>
        </p:nvSpPr>
        <p:spPr>
          <a:xfrm>
            <a:off x="10171867" y="2855952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EDEB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10398681" y="308276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2200"/>
              <a:buFont typeface="DM Sans"/>
              <a:buNone/>
            </a:pPr>
            <a:r>
              <a:rPr lang="en-US" sz="2200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Shading and hatching</a:t>
            </a:r>
            <a:endParaRPr sz="2200" b="0" i="0" u="none" strike="noStrike" cap="none"/>
          </a:p>
        </p:txBody>
      </p:sp>
      <p:sp>
        <p:nvSpPr>
          <p:cNvPr id="59" name="Google Shape;59;p13"/>
          <p:cNvSpPr/>
          <p:nvPr/>
        </p:nvSpPr>
        <p:spPr>
          <a:xfrm>
            <a:off x="10398681" y="3573185"/>
            <a:ext cx="3211235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1750"/>
              <a:buFont typeface="Inter"/>
              <a:buNone/>
            </a:pPr>
            <a:r>
              <a:rPr lang="en-US" sz="1750">
                <a:solidFill>
                  <a:srgbClr val="161613"/>
                </a:solidFill>
                <a:latin typeface="Inter"/>
                <a:ea typeface="Inter"/>
                <a:cs typeface="Inter"/>
                <a:sym typeface="Inter"/>
              </a:rPr>
              <a:t>Practice various ways of shading as you use lines</a:t>
            </a:r>
            <a:endParaRPr sz="1750" b="0" i="0" u="none" strike="noStrike" cap="none"/>
          </a:p>
        </p:txBody>
      </p:sp>
      <p:sp>
        <p:nvSpPr>
          <p:cNvPr id="60" name="Google Shape;60;p13"/>
          <p:cNvSpPr/>
          <p:nvPr/>
        </p:nvSpPr>
        <p:spPr>
          <a:xfrm>
            <a:off x="6280190" y="5115520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EDEB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6506998" y="5342325"/>
            <a:ext cx="43965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2200"/>
              <a:buFont typeface="DM Sans"/>
              <a:buNone/>
            </a:pPr>
            <a:r>
              <a:rPr lang="en-US" sz="220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Line </a:t>
            </a:r>
            <a:r>
              <a:rPr lang="en-US" sz="2200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c</a:t>
            </a:r>
            <a:r>
              <a:rPr lang="en-US" sz="220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ontrol technique </a:t>
            </a:r>
            <a:endParaRPr sz="2200" b="0" i="0" u="none" strike="noStrike" cap="none"/>
          </a:p>
        </p:txBody>
      </p:sp>
      <p:sp>
        <p:nvSpPr>
          <p:cNvPr id="62" name="Google Shape;62;p13"/>
          <p:cNvSpPr/>
          <p:nvPr/>
        </p:nvSpPr>
        <p:spPr>
          <a:xfrm>
            <a:off x="6507004" y="5832753"/>
            <a:ext cx="7102793" cy="36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1750"/>
              <a:buFont typeface="Inter"/>
              <a:buNone/>
            </a:pPr>
            <a:r>
              <a:rPr lang="en-US" sz="1750" b="0" i="0" u="none" strike="noStrike" cap="none">
                <a:solidFill>
                  <a:srgbClr val="161613"/>
                </a:solidFill>
                <a:latin typeface="Inter"/>
                <a:ea typeface="Inter"/>
                <a:cs typeface="Inter"/>
                <a:sym typeface="Inter"/>
              </a:rPr>
              <a:t>Learn to vary pressure and movement for expressive lines.</a:t>
            </a:r>
            <a:endParaRPr sz="1750" b="0" i="0" u="none" strike="noStrike" cap="none"/>
          </a:p>
        </p:txBody>
      </p:sp>
      <p:pic>
        <p:nvPicPr>
          <p:cNvPr id="63" name="Google Shape;63;p13" title="contour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25" y="1505088"/>
            <a:ext cx="5532350" cy="52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6288322" y="1166900"/>
            <a:ext cx="6489900" cy="28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4450"/>
              <a:buFont typeface="DM Sans"/>
              <a:buNone/>
            </a:pPr>
            <a:r>
              <a:rPr lang="en-US" sz="4450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Techniques:</a:t>
            </a:r>
            <a:endParaRPr sz="4450">
              <a:solidFill>
                <a:srgbClr val="16161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4450"/>
              <a:buFont typeface="DM Sans"/>
              <a:buNone/>
            </a:pPr>
            <a:r>
              <a:rPr lang="en-US" sz="4450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Mark making</a:t>
            </a:r>
            <a:endParaRPr sz="4450">
              <a:solidFill>
                <a:srgbClr val="16161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4450"/>
              <a:buFont typeface="DM Sans"/>
              <a:buNone/>
            </a:pPr>
            <a:r>
              <a:rPr lang="en-US" sz="4450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L</a:t>
            </a:r>
            <a:r>
              <a:rPr lang="en-US" sz="445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ine </a:t>
            </a:r>
            <a:r>
              <a:rPr lang="en-US" sz="4450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q</a:t>
            </a:r>
            <a:r>
              <a:rPr lang="en-US" sz="445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uality: </a:t>
            </a:r>
            <a:r>
              <a:rPr lang="en-US" sz="4450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v</a:t>
            </a:r>
            <a:r>
              <a:rPr lang="en-US" sz="445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ariation and </a:t>
            </a:r>
            <a:r>
              <a:rPr lang="en-US" sz="4450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c</a:t>
            </a:r>
            <a:r>
              <a:rPr lang="en-US" sz="445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ontrol</a:t>
            </a:r>
            <a:endParaRPr sz="4450" b="0" i="0" u="none" strike="noStrike" cap="none"/>
          </a:p>
        </p:txBody>
      </p:sp>
      <p:sp>
        <p:nvSpPr>
          <p:cNvPr id="70" name="Google Shape;70;p14"/>
          <p:cNvSpPr/>
          <p:nvPr/>
        </p:nvSpPr>
        <p:spPr>
          <a:xfrm>
            <a:off x="793790" y="5505450"/>
            <a:ext cx="4120753" cy="226814"/>
          </a:xfrm>
          <a:prstGeom prst="roundRect">
            <a:avLst>
              <a:gd name="adj" fmla="val 15001"/>
            </a:avLst>
          </a:prstGeom>
          <a:solidFill>
            <a:srgbClr val="EDEB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793790" y="607242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2200"/>
              <a:buFont typeface="DM Sans"/>
              <a:buNone/>
            </a:pPr>
            <a:r>
              <a:rPr lang="en-US" sz="220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Pressure Control</a:t>
            </a:r>
            <a:endParaRPr sz="2200" b="0" i="0" u="none" strike="noStrike" cap="none"/>
          </a:p>
        </p:txBody>
      </p:sp>
      <p:sp>
        <p:nvSpPr>
          <p:cNvPr id="72" name="Google Shape;72;p14"/>
          <p:cNvSpPr/>
          <p:nvPr/>
        </p:nvSpPr>
        <p:spPr>
          <a:xfrm>
            <a:off x="793790" y="6562844"/>
            <a:ext cx="4120753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1750"/>
              <a:buFont typeface="Inter"/>
              <a:buNone/>
            </a:pPr>
            <a:r>
              <a:rPr lang="en-US" sz="1750" b="0" i="0" u="none" strike="noStrike" cap="none">
                <a:solidFill>
                  <a:srgbClr val="161613"/>
                </a:solidFill>
                <a:latin typeface="Inter"/>
                <a:ea typeface="Inter"/>
                <a:cs typeface="Inter"/>
                <a:sym typeface="Inter"/>
              </a:rPr>
              <a:t>Apply more pressure for thick lines, less for thin.</a:t>
            </a:r>
            <a:endParaRPr sz="1750" b="0" i="0" u="none" strike="noStrike" cap="none"/>
          </a:p>
        </p:txBody>
      </p:sp>
      <p:sp>
        <p:nvSpPr>
          <p:cNvPr id="73" name="Google Shape;73;p14"/>
          <p:cNvSpPr/>
          <p:nvPr/>
        </p:nvSpPr>
        <p:spPr>
          <a:xfrm>
            <a:off x="5254704" y="5165169"/>
            <a:ext cx="4120872" cy="226814"/>
          </a:xfrm>
          <a:prstGeom prst="roundRect">
            <a:avLst>
              <a:gd name="adj" fmla="val 15001"/>
            </a:avLst>
          </a:prstGeom>
          <a:solidFill>
            <a:srgbClr val="EDEB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5254704" y="5732145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2200"/>
              <a:buFont typeface="DM Sans"/>
              <a:buNone/>
            </a:pPr>
            <a:r>
              <a:rPr lang="en-US" sz="220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Speed &amp; Movement</a:t>
            </a:r>
            <a:endParaRPr sz="2200" b="0" i="0" u="none" strike="noStrike" cap="none"/>
          </a:p>
        </p:txBody>
      </p:sp>
      <p:sp>
        <p:nvSpPr>
          <p:cNvPr id="75" name="Google Shape;75;p14"/>
          <p:cNvSpPr/>
          <p:nvPr/>
        </p:nvSpPr>
        <p:spPr>
          <a:xfrm>
            <a:off x="5254704" y="6222563"/>
            <a:ext cx="4120872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1750"/>
              <a:buFont typeface="Inter"/>
              <a:buNone/>
            </a:pPr>
            <a:r>
              <a:rPr lang="en-US" sz="1750" b="0" i="0" u="none" strike="noStrike" cap="none">
                <a:solidFill>
                  <a:srgbClr val="161613"/>
                </a:solidFill>
                <a:latin typeface="Inter"/>
                <a:ea typeface="Inter"/>
                <a:cs typeface="Inter"/>
                <a:sym typeface="Inter"/>
              </a:rPr>
              <a:t>Slow, deliberate strokes vs fast, expressive marks.</a:t>
            </a:r>
            <a:endParaRPr sz="1750" b="0" i="0" u="none" strike="noStrike" cap="none"/>
          </a:p>
        </p:txBody>
      </p:sp>
      <p:sp>
        <p:nvSpPr>
          <p:cNvPr id="76" name="Google Shape;76;p14"/>
          <p:cNvSpPr/>
          <p:nvPr/>
        </p:nvSpPr>
        <p:spPr>
          <a:xfrm>
            <a:off x="9715738" y="4825008"/>
            <a:ext cx="4120872" cy="226814"/>
          </a:xfrm>
          <a:prstGeom prst="roundRect">
            <a:avLst>
              <a:gd name="adj" fmla="val 15001"/>
            </a:avLst>
          </a:prstGeom>
          <a:solidFill>
            <a:srgbClr val="EDEB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9715738" y="539198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2200"/>
              <a:buFont typeface="DM Sans"/>
              <a:buNone/>
            </a:pPr>
            <a:r>
              <a:rPr lang="en-US" sz="220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Practice Exercises</a:t>
            </a:r>
            <a:endParaRPr sz="2200" b="0" i="0" u="none" strike="noStrike" cap="none"/>
          </a:p>
        </p:txBody>
      </p:sp>
      <p:sp>
        <p:nvSpPr>
          <p:cNvPr id="78" name="Google Shape;78;p14"/>
          <p:cNvSpPr/>
          <p:nvPr/>
        </p:nvSpPr>
        <p:spPr>
          <a:xfrm>
            <a:off x="9715738" y="5882402"/>
            <a:ext cx="4120872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1750"/>
              <a:buFont typeface="Inter"/>
              <a:buNone/>
            </a:pPr>
            <a:r>
              <a:rPr lang="en-US" sz="1750" b="0" i="0" u="none" strike="noStrike" cap="none">
                <a:solidFill>
                  <a:srgbClr val="161613"/>
                </a:solidFill>
                <a:latin typeface="Inter"/>
                <a:ea typeface="Inter"/>
                <a:cs typeface="Inter"/>
                <a:sym typeface="Inter"/>
              </a:rPr>
              <a:t>Create straight, curved, zigzag, and organic lines daily.</a:t>
            </a:r>
            <a:endParaRPr sz="1750" b="0" i="0" u="none" strike="noStrike" cap="none"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 b="34687"/>
          <a:stretch/>
        </p:blipFill>
        <p:spPr>
          <a:xfrm>
            <a:off x="793800" y="400200"/>
            <a:ext cx="5072267" cy="44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6280190" y="1194554"/>
            <a:ext cx="7556421" cy="141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4450"/>
              <a:buFont typeface="DM Sans"/>
              <a:buNone/>
            </a:pPr>
            <a:r>
              <a:rPr lang="en-US" sz="445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Line as </a:t>
            </a:r>
            <a:r>
              <a:rPr lang="en-US" sz="4450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r>
              <a:rPr lang="en-US" sz="445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xpression: </a:t>
            </a:r>
            <a:r>
              <a:rPr lang="en-US" sz="4450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c</a:t>
            </a:r>
            <a:r>
              <a:rPr lang="en-US" sz="445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ontour, </a:t>
            </a:r>
            <a:r>
              <a:rPr lang="en-US" sz="4450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g</a:t>
            </a:r>
            <a:r>
              <a:rPr lang="en-US" sz="445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esture, </a:t>
            </a:r>
            <a:r>
              <a:rPr lang="en-US" sz="4450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h</a:t>
            </a:r>
            <a:r>
              <a:rPr lang="en-US" sz="445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atching</a:t>
            </a:r>
            <a:endParaRPr sz="4450" b="0" i="0" u="none" strike="noStrike" cap="none"/>
          </a:p>
        </p:txBody>
      </p:sp>
      <p:pic>
        <p:nvPicPr>
          <p:cNvPr id="87" name="Google Shape;87;p15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0190" y="2952274"/>
            <a:ext cx="1134070" cy="136088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/>
          <p:nvPr/>
        </p:nvSpPr>
        <p:spPr>
          <a:xfrm>
            <a:off x="7754422" y="3179088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2200"/>
              <a:buFont typeface="DM Sans"/>
              <a:buNone/>
            </a:pPr>
            <a:r>
              <a:rPr lang="en-US" sz="220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Contour</a:t>
            </a:r>
            <a:endParaRPr sz="2200" b="0" i="0" u="none" strike="noStrike" cap="none"/>
          </a:p>
        </p:txBody>
      </p:sp>
      <p:sp>
        <p:nvSpPr>
          <p:cNvPr id="89" name="Google Shape;89;p15"/>
          <p:cNvSpPr/>
          <p:nvPr/>
        </p:nvSpPr>
        <p:spPr>
          <a:xfrm>
            <a:off x="7754435" y="3571756"/>
            <a:ext cx="60822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1750"/>
              <a:buFont typeface="Inter"/>
              <a:buNone/>
            </a:pPr>
            <a:r>
              <a:rPr lang="en-US" sz="1750" b="0" i="0" u="none" strike="noStrike" cap="none">
                <a:solidFill>
                  <a:srgbClr val="161613"/>
                </a:solidFill>
                <a:latin typeface="Inter"/>
                <a:ea typeface="Inter"/>
                <a:cs typeface="Inter"/>
                <a:sym typeface="Inter"/>
              </a:rPr>
              <a:t>Slow, careful outlines to capture edges and shape.</a:t>
            </a:r>
            <a:endParaRPr sz="1750" b="0" i="0" u="none" strike="noStrike" cap="none"/>
          </a:p>
        </p:txBody>
      </p:sp>
      <p:pic>
        <p:nvPicPr>
          <p:cNvPr id="90" name="Google Shape;90;p15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0190" y="4313158"/>
            <a:ext cx="1134070" cy="136088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/>
          <p:nvPr/>
        </p:nvSpPr>
        <p:spPr>
          <a:xfrm>
            <a:off x="7754422" y="4539972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2200"/>
              <a:buFont typeface="DM Sans"/>
              <a:buNone/>
            </a:pPr>
            <a:r>
              <a:rPr lang="en-US" sz="220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Gesture</a:t>
            </a:r>
            <a:endParaRPr sz="2200" b="0" i="0" u="none" strike="noStrike" cap="none"/>
          </a:p>
        </p:txBody>
      </p:sp>
      <p:sp>
        <p:nvSpPr>
          <p:cNvPr id="92" name="Google Shape;92;p15"/>
          <p:cNvSpPr/>
          <p:nvPr/>
        </p:nvSpPr>
        <p:spPr>
          <a:xfrm>
            <a:off x="7754422" y="4894291"/>
            <a:ext cx="60822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1750"/>
              <a:buFont typeface="Inter"/>
              <a:buNone/>
            </a:pPr>
            <a:r>
              <a:rPr lang="en-US" sz="1750" b="0" i="0" u="none" strike="noStrike" cap="none">
                <a:solidFill>
                  <a:srgbClr val="161613"/>
                </a:solidFill>
                <a:latin typeface="Inter"/>
                <a:ea typeface="Inter"/>
                <a:cs typeface="Inter"/>
                <a:sym typeface="Inter"/>
              </a:rPr>
              <a:t>Quick, loose lines capturing movement and energy.</a:t>
            </a:r>
            <a:endParaRPr sz="1750" b="0" i="0" u="none" strike="noStrike" cap="none"/>
          </a:p>
        </p:txBody>
      </p:sp>
      <p:pic>
        <p:nvPicPr>
          <p:cNvPr id="93" name="Google Shape;93;p15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0190" y="5674042"/>
            <a:ext cx="1134070" cy="136088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/>
          <p:nvPr/>
        </p:nvSpPr>
        <p:spPr>
          <a:xfrm>
            <a:off x="7754422" y="5900857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2200"/>
              <a:buFont typeface="DM Sans"/>
              <a:buNone/>
            </a:pPr>
            <a:r>
              <a:rPr lang="en-US" sz="220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Hatching</a:t>
            </a:r>
            <a:endParaRPr sz="2200" b="0" i="0" u="none" strike="noStrike" cap="none"/>
          </a:p>
        </p:txBody>
      </p:sp>
      <p:sp>
        <p:nvSpPr>
          <p:cNvPr id="95" name="Google Shape;95;p15"/>
          <p:cNvSpPr/>
          <p:nvPr/>
        </p:nvSpPr>
        <p:spPr>
          <a:xfrm>
            <a:off x="7754424" y="6391275"/>
            <a:ext cx="48180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1750"/>
              <a:buFont typeface="Inter"/>
              <a:buNone/>
            </a:pPr>
            <a:r>
              <a:rPr lang="en-US" sz="1750">
                <a:solidFill>
                  <a:srgbClr val="161613"/>
                </a:solidFill>
                <a:latin typeface="Inter"/>
                <a:ea typeface="Inter"/>
                <a:cs typeface="Inter"/>
                <a:sym typeface="Inter"/>
              </a:rPr>
              <a:t>L</a:t>
            </a:r>
            <a:r>
              <a:rPr lang="en-US" sz="1750" b="0" i="0" u="none" strike="noStrike" cap="none">
                <a:solidFill>
                  <a:srgbClr val="161613"/>
                </a:solidFill>
                <a:latin typeface="Inter"/>
                <a:ea typeface="Inter"/>
                <a:cs typeface="Inter"/>
                <a:sym typeface="Inter"/>
              </a:rPr>
              <a:t>ines cr</a:t>
            </a:r>
            <a:r>
              <a:rPr lang="en-US" sz="1750">
                <a:solidFill>
                  <a:srgbClr val="161613"/>
                </a:solidFill>
                <a:latin typeface="Inter"/>
                <a:ea typeface="Inter"/>
                <a:cs typeface="Inter"/>
                <a:sym typeface="Inter"/>
              </a:rPr>
              <a:t>eated by drawing tools - they add </a:t>
            </a:r>
            <a:r>
              <a:rPr lang="en-US" sz="1750" b="0" i="0" u="none" strike="noStrike" cap="none">
                <a:solidFill>
                  <a:srgbClr val="161613"/>
                </a:solidFill>
                <a:latin typeface="Inter"/>
                <a:ea typeface="Inter"/>
                <a:cs typeface="Inter"/>
                <a:sym typeface="Inter"/>
              </a:rPr>
              <a:t>texture and depth.</a:t>
            </a:r>
            <a:endParaRPr sz="1750" b="0" i="0" u="none" strike="noStrike" cap="non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/>
          <p:nvPr/>
        </p:nvSpPr>
        <p:spPr>
          <a:xfrm>
            <a:off x="0" y="0"/>
            <a:ext cx="14630400" cy="146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46275" tIns="146275" rIns="146275" bIns="146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1852400" y="1776900"/>
            <a:ext cx="10243200" cy="10143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Line and tone (value) are two major ways to create the drawing:</a:t>
            </a:r>
            <a:endParaRPr sz="2600"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t="2495" b="68788"/>
          <a:stretch/>
        </p:blipFill>
        <p:spPr>
          <a:xfrm>
            <a:off x="2987100" y="4239091"/>
            <a:ext cx="3980475" cy="18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/>
          <p:nvPr/>
        </p:nvSpPr>
        <p:spPr>
          <a:xfrm>
            <a:off x="891315" y="378162"/>
            <a:ext cx="8718600" cy="7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4450"/>
              <a:buFont typeface="DM Sans"/>
              <a:buNone/>
            </a:pPr>
            <a:r>
              <a:rPr lang="en-US" sz="445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Linear vs Tonal Drawing Methods</a:t>
            </a:r>
            <a:endParaRPr sz="4450" b="0" i="0" u="none" strike="noStrike" cap="none"/>
          </a:p>
        </p:txBody>
      </p:sp>
      <p:sp>
        <p:nvSpPr>
          <p:cNvPr id="104" name="Google Shape;104;p16"/>
          <p:cNvSpPr/>
          <p:nvPr/>
        </p:nvSpPr>
        <p:spPr>
          <a:xfrm>
            <a:off x="3405590" y="2973416"/>
            <a:ext cx="2835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2200"/>
              <a:buFont typeface="DM Sans"/>
              <a:buNone/>
            </a:pPr>
            <a:r>
              <a:rPr lang="en-US" sz="220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Linear Drawing</a:t>
            </a:r>
            <a:endParaRPr sz="2200" b="0" i="0" u="none" strike="noStrike" cap="none"/>
          </a:p>
        </p:txBody>
      </p:sp>
      <p:sp>
        <p:nvSpPr>
          <p:cNvPr id="105" name="Google Shape;105;p16"/>
          <p:cNvSpPr/>
          <p:nvPr/>
        </p:nvSpPr>
        <p:spPr>
          <a:xfrm>
            <a:off x="2778747" y="6529475"/>
            <a:ext cx="40890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1750"/>
              <a:buFont typeface="Inter"/>
              <a:buNone/>
            </a:pPr>
            <a:r>
              <a:rPr lang="en-US" sz="1750" b="0" i="0" u="none" strike="noStrike" cap="none">
                <a:solidFill>
                  <a:srgbClr val="161613"/>
                </a:solidFill>
                <a:latin typeface="Inter"/>
                <a:ea typeface="Inter"/>
                <a:cs typeface="Inter"/>
                <a:sym typeface="Inter"/>
              </a:rPr>
              <a:t>Emphasizes outlines and distinct shapes, minimal shading.</a:t>
            </a:r>
            <a:endParaRPr sz="1750" b="0" i="0" u="none" strike="noStrike" cap="none"/>
          </a:p>
        </p:txBody>
      </p:sp>
      <p:sp>
        <p:nvSpPr>
          <p:cNvPr id="106" name="Google Shape;106;p16"/>
          <p:cNvSpPr/>
          <p:nvPr/>
        </p:nvSpPr>
        <p:spPr>
          <a:xfrm>
            <a:off x="8208884" y="2973416"/>
            <a:ext cx="2835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2200"/>
              <a:buFont typeface="DM Sans"/>
              <a:buNone/>
            </a:pPr>
            <a:r>
              <a:rPr lang="en-US" sz="2200" b="0" i="0" u="none" strike="noStrike" cap="none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Tonal Drawing</a:t>
            </a:r>
            <a:endParaRPr sz="2200" b="0" i="0" u="none" strike="noStrike" cap="none"/>
          </a:p>
        </p:txBody>
      </p:sp>
      <p:sp>
        <p:nvSpPr>
          <p:cNvPr id="107" name="Google Shape;107;p16"/>
          <p:cNvSpPr/>
          <p:nvPr/>
        </p:nvSpPr>
        <p:spPr>
          <a:xfrm>
            <a:off x="7707899" y="6529475"/>
            <a:ext cx="39804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161613"/>
              </a:buClr>
              <a:buSzPts val="1750"/>
              <a:buFont typeface="Inter"/>
              <a:buNone/>
            </a:pPr>
            <a:r>
              <a:rPr lang="en-US" sz="1750" b="0" i="0" u="none" strike="noStrike" cap="none">
                <a:solidFill>
                  <a:srgbClr val="161613"/>
                </a:solidFill>
                <a:latin typeface="Inter"/>
                <a:ea typeface="Inter"/>
                <a:cs typeface="Inter"/>
                <a:sym typeface="Inter"/>
              </a:rPr>
              <a:t>Uses light and dark shades to create illusion of volume.</a:t>
            </a:r>
            <a:endParaRPr sz="1750" b="0" i="0" u="none" strike="noStrike" cap="none"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t="61219" b="6395"/>
          <a:stretch/>
        </p:blipFill>
        <p:spPr>
          <a:xfrm>
            <a:off x="7636300" y="4119848"/>
            <a:ext cx="3980475" cy="21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1618680" y="389840"/>
            <a:ext cx="11003400" cy="20751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3700"/>
              <a:t>Drawing tools: </a:t>
            </a:r>
            <a:br>
              <a:rPr lang="en-US" sz="3700"/>
            </a:br>
            <a:r>
              <a:rPr lang="en-US" sz="3700"/>
              <a:t>what kind of shading you can create with them</a:t>
            </a:r>
            <a:endParaRPr sz="3700"/>
          </a:p>
        </p:txBody>
      </p:sp>
      <p:grpSp>
        <p:nvGrpSpPr>
          <p:cNvPr id="114" name="Google Shape;114;p17"/>
          <p:cNvGrpSpPr/>
          <p:nvPr/>
        </p:nvGrpSpPr>
        <p:grpSpPr>
          <a:xfrm>
            <a:off x="3623760" y="2622000"/>
            <a:ext cx="7256443" cy="4822200"/>
            <a:chOff x="3841000" y="1825775"/>
            <a:chExt cx="4535277" cy="3013875"/>
          </a:xfrm>
        </p:grpSpPr>
        <p:sp>
          <p:nvSpPr>
            <p:cNvPr id="115" name="Google Shape;115;p17"/>
            <p:cNvSpPr/>
            <p:nvPr/>
          </p:nvSpPr>
          <p:spPr>
            <a:xfrm>
              <a:off x="5375077" y="1825775"/>
              <a:ext cx="3001200" cy="3006300"/>
            </a:xfrm>
            <a:prstGeom prst="ellipse">
              <a:avLst/>
            </a:prstGeom>
            <a:noFill/>
            <a:ln w="28575" cap="flat" cmpd="sng">
              <a:solidFill>
                <a:srgbClr val="AAAA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dk1"/>
                </a:solidFill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3841000" y="1825775"/>
              <a:ext cx="3001200" cy="3006300"/>
            </a:xfrm>
            <a:prstGeom prst="ellipse">
              <a:avLst/>
            </a:prstGeom>
            <a:noFill/>
            <a:ln w="28575" cap="flat" cmpd="sng">
              <a:solidFill>
                <a:srgbClr val="AAAA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dk1"/>
                </a:solidFill>
              </a:endParaRPr>
            </a:p>
          </p:txBody>
        </p:sp>
        <p:sp>
          <p:nvSpPr>
            <p:cNvPr id="117" name="Google Shape;117;p17"/>
            <p:cNvSpPr txBox="1"/>
            <p:nvPr/>
          </p:nvSpPr>
          <p:spPr>
            <a:xfrm>
              <a:off x="4398365" y="1986298"/>
              <a:ext cx="1542900" cy="5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275" tIns="146275" rIns="146275" bIns="14627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90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</a:rPr>
                <a:t>Tools for Linear Drawing</a:t>
              </a:r>
              <a:endParaRPr sz="1800" b="1">
                <a:solidFill>
                  <a:schemeClr val="dk1"/>
                </a:solidFill>
              </a:endParaRPr>
            </a:p>
          </p:txBody>
        </p:sp>
        <p:sp>
          <p:nvSpPr>
            <p:cNvPr id="118" name="Google Shape;118;p17"/>
            <p:cNvSpPr txBox="1"/>
            <p:nvPr/>
          </p:nvSpPr>
          <p:spPr>
            <a:xfrm>
              <a:off x="6333835" y="1986298"/>
              <a:ext cx="1542900" cy="5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275" tIns="146275" rIns="146275" bIns="14627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90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</a:rPr>
                <a:t>Tools for Tonal Drawing</a:t>
              </a:r>
              <a:endParaRPr sz="1800" b="1">
                <a:solidFill>
                  <a:schemeClr val="dk1"/>
                </a:solidFill>
              </a:endParaRPr>
            </a:p>
          </p:txBody>
        </p:sp>
        <p:sp>
          <p:nvSpPr>
            <p:cNvPr id="119" name="Google Shape;119;p17"/>
            <p:cNvSpPr txBox="1"/>
            <p:nvPr/>
          </p:nvSpPr>
          <p:spPr>
            <a:xfrm>
              <a:off x="6268975" y="2478650"/>
              <a:ext cx="2062200" cy="23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275" tIns="146275" rIns="146275" bIns="14627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          Charcoal (vine or </a:t>
              </a:r>
              <a:br>
                <a:rPr lang="en-US" sz="1800">
                  <a:solidFill>
                    <a:schemeClr val="dk1"/>
                  </a:solidFill>
                </a:rPr>
              </a:br>
              <a:r>
                <a:rPr lang="en-US" sz="1800">
                  <a:solidFill>
                    <a:schemeClr val="dk1"/>
                  </a:solidFill>
                </a:rPr>
                <a:t>                    compressed)</a:t>
              </a:r>
              <a:endParaRPr sz="18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90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                  Graphite pencils </a:t>
              </a:r>
              <a:br>
                <a:rPr lang="en-US" sz="1800">
                  <a:solidFill>
                    <a:schemeClr val="dk1"/>
                  </a:solidFill>
                </a:rPr>
              </a:br>
              <a:r>
                <a:rPr lang="en-US" sz="1800">
                  <a:solidFill>
                    <a:schemeClr val="dk1"/>
                  </a:solidFill>
                </a:rPr>
                <a:t>                and sticks (H to 8B)</a:t>
              </a:r>
              <a:endParaRPr sz="18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90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                 Pastels (soft, oil)</a:t>
              </a:r>
              <a:endParaRPr sz="18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90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            Soft colored pencils</a:t>
              </a:r>
              <a:endParaRPr sz="18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900"/>
                </a:spcBef>
                <a:spcAft>
                  <a:spcPts val="190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         Blending tools</a:t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20" name="Google Shape;120;p17"/>
            <p:cNvSpPr txBox="1"/>
            <p:nvPr/>
          </p:nvSpPr>
          <p:spPr>
            <a:xfrm>
              <a:off x="3912827" y="2478650"/>
              <a:ext cx="1827900" cy="21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275" tIns="146275" rIns="146275" bIns="14627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        Graphite pencils</a:t>
              </a:r>
              <a:endParaRPr sz="18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90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             Hard core </a:t>
              </a:r>
              <a:br>
                <a:rPr lang="en-US" sz="1800">
                  <a:solidFill>
                    <a:schemeClr val="dk1"/>
                  </a:solidFill>
                </a:rPr>
              </a:br>
              <a:r>
                <a:rPr lang="en-US" sz="1800">
                  <a:solidFill>
                    <a:schemeClr val="dk1"/>
                  </a:solidFill>
                </a:rPr>
                <a:t>   colored pencils</a:t>
              </a:r>
              <a:endParaRPr sz="18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90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                 Pens </a:t>
              </a:r>
              <a:br>
                <a:rPr lang="en-US" sz="1800">
                  <a:solidFill>
                    <a:schemeClr val="dk1"/>
                  </a:solidFill>
                </a:rPr>
              </a:br>
              <a:r>
                <a:rPr lang="en-US" sz="1800">
                  <a:solidFill>
                    <a:schemeClr val="dk1"/>
                  </a:solidFill>
                </a:rPr>
                <a:t>   (ink, fine-liners)</a:t>
              </a:r>
              <a:endParaRPr sz="18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90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       Charcoal pencils</a:t>
              </a:r>
              <a:endParaRPr sz="18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900"/>
                </a:spcBef>
                <a:spcAft>
                  <a:spcPts val="190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                         Markers</a:t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21" name="Google Shape;121;p17"/>
            <p:cNvSpPr txBox="1"/>
            <p:nvPr/>
          </p:nvSpPr>
          <p:spPr>
            <a:xfrm>
              <a:off x="5398250" y="2631050"/>
              <a:ext cx="1470600" cy="165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275" tIns="146275" rIns="146275" bIns="14627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Colored pencils</a:t>
              </a:r>
              <a:endParaRPr sz="1800">
                <a:solidFill>
                  <a:schemeClr val="dk1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90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Graphite pencils (various hardness)</a:t>
              </a:r>
              <a:endParaRPr sz="1800">
                <a:solidFill>
                  <a:schemeClr val="dk1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900"/>
                </a:spcBef>
                <a:spcAft>
                  <a:spcPts val="190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Charcoal </a:t>
              </a:r>
              <a:br>
                <a:rPr lang="en-US" sz="1800">
                  <a:solidFill>
                    <a:schemeClr val="dk1"/>
                  </a:solidFill>
                </a:rPr>
              </a:br>
              <a:r>
                <a:rPr lang="en-US" sz="1800">
                  <a:solidFill>
                    <a:schemeClr val="dk1"/>
                  </a:solidFill>
                </a:rPr>
                <a:t>and pastel </a:t>
              </a:r>
              <a:br>
                <a:rPr lang="en-US" sz="1800">
                  <a:solidFill>
                    <a:schemeClr val="dk1"/>
                  </a:solidFill>
                </a:rPr>
              </a:br>
              <a:r>
                <a:rPr lang="en-US" sz="1800">
                  <a:solidFill>
                    <a:schemeClr val="dk1"/>
                  </a:solidFill>
                </a:rPr>
                <a:t>pencils</a:t>
              </a:r>
              <a:endParaRPr sz="18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267600" y="2252440"/>
            <a:ext cx="3354600" cy="26538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Main shading techniques.</a:t>
            </a:r>
            <a:endParaRPr sz="3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Using line and even tone.</a:t>
            </a:r>
            <a:endParaRPr sz="3800"/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l="12619" t="33337" r="11902"/>
          <a:stretch/>
        </p:blipFill>
        <p:spPr>
          <a:xfrm>
            <a:off x="7540539" y="376440"/>
            <a:ext cx="6659340" cy="735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l="9378" r="51672" b="66068"/>
          <a:stretch/>
        </p:blipFill>
        <p:spPr>
          <a:xfrm>
            <a:off x="4104442" y="376440"/>
            <a:ext cx="3436080" cy="3743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 l="50921" t="-449" r="10130" b="67380"/>
          <a:stretch/>
        </p:blipFill>
        <p:spPr>
          <a:xfrm>
            <a:off x="4104442" y="4120360"/>
            <a:ext cx="3436080" cy="36487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18"/>
          <p:cNvCxnSpPr/>
          <p:nvPr/>
        </p:nvCxnSpPr>
        <p:spPr>
          <a:xfrm>
            <a:off x="3728400" y="168920"/>
            <a:ext cx="0" cy="8104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8"/>
          <p:cNvCxnSpPr/>
          <p:nvPr/>
        </p:nvCxnSpPr>
        <p:spPr>
          <a:xfrm>
            <a:off x="7540520" y="168920"/>
            <a:ext cx="0" cy="8104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18"/>
          <p:cNvCxnSpPr/>
          <p:nvPr/>
        </p:nvCxnSpPr>
        <p:spPr>
          <a:xfrm>
            <a:off x="10806240" y="242280"/>
            <a:ext cx="0" cy="8104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18"/>
          <p:cNvCxnSpPr/>
          <p:nvPr/>
        </p:nvCxnSpPr>
        <p:spPr>
          <a:xfrm rot="10800000" flipH="1">
            <a:off x="3253400" y="7731920"/>
            <a:ext cx="11410200" cy="69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18"/>
          <p:cNvCxnSpPr/>
          <p:nvPr/>
        </p:nvCxnSpPr>
        <p:spPr>
          <a:xfrm rot="10800000" flipH="1">
            <a:off x="3880800" y="4080320"/>
            <a:ext cx="10911300" cy="61800"/>
          </a:xfrm>
          <a:prstGeom prst="straightConnector1">
            <a:avLst/>
          </a:prstGeom>
          <a:noFill/>
          <a:ln w="2286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18"/>
          <p:cNvSpPr txBox="1"/>
          <p:nvPr/>
        </p:nvSpPr>
        <p:spPr>
          <a:xfrm>
            <a:off x="4104200" y="3831600"/>
            <a:ext cx="34362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75" tIns="146275" rIns="146275" bIns="146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Parallel hatching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4104200" y="7663200"/>
            <a:ext cx="34362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75" tIns="146275" rIns="146275" bIns="146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Cross-hatching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7540520" y="3831600"/>
            <a:ext cx="3265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75" tIns="146275" rIns="146275" bIns="146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Scumbling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10860440" y="3831600"/>
            <a:ext cx="3265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75" tIns="146275" rIns="146275" bIns="146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Stippling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7556840" y="7663200"/>
            <a:ext cx="3233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75" tIns="146275" rIns="146275" bIns="146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Scribbling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10876760" y="7663200"/>
            <a:ext cx="3233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75" tIns="146275" rIns="146275" bIns="146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Blending and smudging</a:t>
            </a: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827760" y="963560"/>
            <a:ext cx="5347200" cy="15426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/>
              <a:t>Different ways of shading geometric forms</a:t>
            </a:r>
            <a:endParaRPr sz="5300"/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t="2143" b="12474"/>
          <a:stretch/>
        </p:blipFill>
        <p:spPr>
          <a:xfrm>
            <a:off x="7206000" y="0"/>
            <a:ext cx="7069523" cy="822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 rotWithShape="1">
          <a:blip r:embed="rId4">
            <a:alphaModFix/>
          </a:blip>
          <a:srcRect t="835" b="835"/>
          <a:stretch/>
        </p:blipFill>
        <p:spPr>
          <a:xfrm>
            <a:off x="3907599" y="4635640"/>
            <a:ext cx="3041676" cy="297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560" y="4635640"/>
            <a:ext cx="3041676" cy="2974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0" y="2300800"/>
            <a:ext cx="4431300" cy="36282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Different ways of shading </a:t>
            </a:r>
            <a:br>
              <a:rPr lang="en-US" sz="2400" b="1"/>
            </a:br>
            <a:r>
              <a:rPr lang="en-US" sz="2400" b="1"/>
              <a:t>in drawing real-life objects: 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736600" lvl="0" indent="-5016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Cross-hatching</a:t>
            </a:r>
            <a:endParaRPr sz="2100"/>
          </a:p>
          <a:p>
            <a:pPr marL="736600" lvl="0" indent="-5016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Stippling </a:t>
            </a:r>
            <a:endParaRPr sz="2100"/>
          </a:p>
          <a:p>
            <a:pPr marL="736600" lvl="0" indent="-5016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Parallel line shading</a:t>
            </a:r>
            <a:endParaRPr sz="2100"/>
          </a:p>
          <a:p>
            <a:pPr marL="736600" lvl="0" indent="-5016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Combination of parallel, contour and cross-hatching</a:t>
            </a:r>
            <a:endParaRPr sz="2100"/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 l="10856" r="3993"/>
          <a:stretch/>
        </p:blipFill>
        <p:spPr>
          <a:xfrm>
            <a:off x="4958760" y="4443120"/>
            <a:ext cx="4136360" cy="362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8761" y="121129"/>
            <a:ext cx="4136360" cy="394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47000" y="4443120"/>
            <a:ext cx="4161990" cy="365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 rotWithShape="1">
          <a:blip r:embed="rId6">
            <a:alphaModFix/>
          </a:blip>
          <a:srcRect l="14362" t="3737" r="10404" b="1150"/>
          <a:stretch/>
        </p:blipFill>
        <p:spPr>
          <a:xfrm>
            <a:off x="9347000" y="121120"/>
            <a:ext cx="4162003" cy="3946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Macintosh PowerPoint</Application>
  <PresentationFormat>Custom</PresentationFormat>
  <Paragraphs>87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DM Sans</vt:lpstr>
      <vt:lpstr>Roboto</vt:lpstr>
      <vt:lpstr>Calibri</vt:lpstr>
      <vt:lpstr>Inter</vt:lpstr>
      <vt:lpstr>Amatic SC</vt:lpstr>
      <vt:lpstr>Bebas Neue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Drawing tools:  what kind of shading you can create with them</vt:lpstr>
      <vt:lpstr>Main shading techniques. Using line and even tone.</vt:lpstr>
      <vt:lpstr>Different ways of shading geometric forms</vt:lpstr>
      <vt:lpstr>Different ways of shading  in drawing real-life objects:   Cross-hatching Stippling  Parallel line shading Combination of parallel, contour and cross-hatching</vt:lpstr>
      <vt:lpstr>Other types of mark making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Anastasia Semash</cp:lastModifiedBy>
  <cp:revision>1</cp:revision>
  <dcterms:modified xsi:type="dcterms:W3CDTF">2026-03-18T16:44:06Z</dcterms:modified>
</cp:coreProperties>
</file>